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56" r:id="rId2"/>
    <p:sldId id="257" r:id="rId3"/>
    <p:sldId id="258" r:id="rId4"/>
    <p:sldId id="259" r:id="rId5"/>
    <p:sldId id="260" r:id="rId6"/>
    <p:sldId id="261" r:id="rId7"/>
    <p:sldId id="267" r:id="rId8"/>
    <p:sldId id="263" r:id="rId9"/>
    <p:sldId id="268" r:id="rId10"/>
    <p:sldId id="270" r:id="rId11"/>
    <p:sldId id="262" r:id="rId12"/>
    <p:sldId id="264" r:id="rId13"/>
    <p:sldId id="265" r:id="rId14"/>
    <p:sldId id="269" r:id="rId15"/>
    <p:sldId id="266" r:id="rId16"/>
  </p:sldIdLst>
  <p:sldSz cx="6858000" cy="9144000" type="screen4x3"/>
  <p:notesSz cx="7010400" cy="92964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2" d="100"/>
          <a:sy n="82" d="100"/>
        </p:scale>
        <p:origin x="-2268" y="-456"/>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8B4110B-5FE9-454C-B603-F8495AF24B9F}" type="datetimeFigureOut">
              <a:rPr lang="en-US" smtClean="0"/>
              <a:t>3/21/2019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DA70B35-F96D-47F2-8FB2-DE419A2F21B0}" type="slidenum">
              <a:rPr lang="en-US" smtClean="0"/>
              <a:t>‹#›</a:t>
            </a:fld>
            <a:endParaRPr lang="en-US" dirty="0"/>
          </a:p>
        </p:txBody>
      </p:sp>
    </p:spTree>
    <p:extLst>
      <p:ext uri="{BB962C8B-B14F-4D97-AF65-F5344CB8AC3E}">
        <p14:creationId xmlns:p14="http://schemas.microsoft.com/office/powerpoint/2010/main" val="3338418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C9278B76-A942-415D-85E9-49C2E38C16E8}" type="datetimeFigureOut">
              <a:rPr lang="en-US" smtClean="0"/>
              <a:t>3/21/2019</a:t>
            </a:fld>
            <a:endParaRPr lang="en-US" dirty="0"/>
          </a:p>
        </p:txBody>
      </p:sp>
      <p:sp>
        <p:nvSpPr>
          <p:cNvPr id="4" name="Slide Image Placeholder 3"/>
          <p:cNvSpPr>
            <a:spLocks noGrp="1" noRot="1" noChangeAspect="1"/>
          </p:cNvSpPr>
          <p:nvPr>
            <p:ph type="sldImg" idx="2"/>
          </p:nvPr>
        </p:nvSpPr>
        <p:spPr>
          <a:xfrm>
            <a:off x="2197100" y="696913"/>
            <a:ext cx="2616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A8EF63-2A3E-4246-9767-0C8BAA277E74}" type="slidenum">
              <a:rPr lang="en-US" smtClean="0"/>
              <a:t>‹#›</a:t>
            </a:fld>
            <a:endParaRPr lang="en-US" dirty="0"/>
          </a:p>
        </p:txBody>
      </p:sp>
    </p:spTree>
    <p:extLst>
      <p:ext uri="{BB962C8B-B14F-4D97-AF65-F5344CB8AC3E}">
        <p14:creationId xmlns:p14="http://schemas.microsoft.com/office/powerpoint/2010/main" val="85657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and thank you for taking a few minutes to review this information designed to help “translate” your summer workload into correct payroll information.</a:t>
            </a:r>
            <a:endParaRPr lang="en-US" dirty="0"/>
          </a:p>
        </p:txBody>
      </p:sp>
      <p:sp>
        <p:nvSpPr>
          <p:cNvPr id="4" name="Slide Number Placeholder 3"/>
          <p:cNvSpPr>
            <a:spLocks noGrp="1"/>
          </p:cNvSpPr>
          <p:nvPr>
            <p:ph type="sldNum" sz="quarter" idx="10"/>
          </p:nvPr>
        </p:nvSpPr>
        <p:spPr/>
        <p:txBody>
          <a:bodyPr/>
          <a:lstStyle/>
          <a:p>
            <a:fld id="{54A8EF63-2A3E-4246-9767-0C8BAA277E74}" type="slidenum">
              <a:rPr lang="en-US" smtClean="0"/>
              <a:t>1</a:t>
            </a:fld>
            <a:endParaRPr lang="en-US" dirty="0"/>
          </a:p>
        </p:txBody>
      </p:sp>
    </p:spTree>
    <p:extLst>
      <p:ext uri="{BB962C8B-B14F-4D97-AF65-F5344CB8AC3E}">
        <p14:creationId xmlns:p14="http://schemas.microsoft.com/office/powerpoint/2010/main" val="2702543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Payroll set up begins with your faculty workload agreement.  While many workloads are straightforward</a:t>
            </a:r>
            <a:r>
              <a:rPr lang="en-US" baseline="0" dirty="0" smtClean="0"/>
              <a:t> in the summer, some are very difficult for staff to interpret and put into the forms that HR uses to set up your payroll.</a:t>
            </a:r>
            <a:endParaRPr lang="en-US" dirty="0"/>
          </a:p>
        </p:txBody>
      </p:sp>
      <p:sp>
        <p:nvSpPr>
          <p:cNvPr id="4" name="Slide Number Placeholder 3"/>
          <p:cNvSpPr>
            <a:spLocks noGrp="1"/>
          </p:cNvSpPr>
          <p:nvPr>
            <p:ph type="sldNum" sz="quarter" idx="10"/>
          </p:nvPr>
        </p:nvSpPr>
        <p:spPr/>
        <p:txBody>
          <a:bodyPr/>
          <a:lstStyle/>
          <a:p>
            <a:fld id="{54A8EF63-2A3E-4246-9767-0C8BAA277E74}" type="slidenum">
              <a:rPr lang="en-US" smtClean="0"/>
              <a:t>2</a:t>
            </a:fld>
            <a:endParaRPr lang="en-US" dirty="0"/>
          </a:p>
        </p:txBody>
      </p:sp>
    </p:spTree>
    <p:extLst>
      <p:ext uri="{BB962C8B-B14F-4D97-AF65-F5344CB8AC3E}">
        <p14:creationId xmlns:p14="http://schemas.microsoft.com/office/powerpoint/2010/main" val="206754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way faculty work</a:t>
            </a:r>
            <a:r>
              <a:rPr lang="en-US" baseline="0" dirty="0" smtClean="0"/>
              <a:t> and the way payroll works can sometimes be at odds in the summer.  Payroll is regimented and specific information is needed about periods of time, units of effort, funding sources, et cetera, and also has deadlines to ensure that people are paid on time. </a:t>
            </a:r>
            <a:endParaRPr lang="en-US" dirty="0"/>
          </a:p>
        </p:txBody>
      </p:sp>
      <p:sp>
        <p:nvSpPr>
          <p:cNvPr id="4" name="Slide Number Placeholder 3"/>
          <p:cNvSpPr>
            <a:spLocks noGrp="1"/>
          </p:cNvSpPr>
          <p:nvPr>
            <p:ph type="sldNum" sz="quarter" idx="10"/>
          </p:nvPr>
        </p:nvSpPr>
        <p:spPr/>
        <p:txBody>
          <a:bodyPr/>
          <a:lstStyle/>
          <a:p>
            <a:fld id="{54A8EF63-2A3E-4246-9767-0C8BAA277E74}" type="slidenum">
              <a:rPr lang="en-US" smtClean="0"/>
              <a:t>3</a:t>
            </a:fld>
            <a:endParaRPr lang="en-US" dirty="0"/>
          </a:p>
        </p:txBody>
      </p:sp>
    </p:spTree>
    <p:extLst>
      <p:ext uri="{BB962C8B-B14F-4D97-AF65-F5344CB8AC3E}">
        <p14:creationId xmlns:p14="http://schemas.microsoft.com/office/powerpoint/2010/main" val="229959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contract extension</a:t>
            </a:r>
            <a:r>
              <a:rPr lang="en-US" baseline="0" dirty="0" smtClean="0"/>
              <a:t> is set up very much the same way as your academic year assignment, and utilizes your permanent Position Control Number (PCN) and hourly rate.  Summer assignments use shared PCNs and have different benefit rates.  They are typically paid on a per credit basis.</a:t>
            </a:r>
            <a:endParaRPr lang="en-US" dirty="0"/>
          </a:p>
        </p:txBody>
      </p:sp>
      <p:sp>
        <p:nvSpPr>
          <p:cNvPr id="4" name="Slide Number Placeholder 3"/>
          <p:cNvSpPr>
            <a:spLocks noGrp="1"/>
          </p:cNvSpPr>
          <p:nvPr>
            <p:ph type="sldNum" sz="quarter" idx="10"/>
          </p:nvPr>
        </p:nvSpPr>
        <p:spPr/>
        <p:txBody>
          <a:bodyPr/>
          <a:lstStyle/>
          <a:p>
            <a:fld id="{54A8EF63-2A3E-4246-9767-0C8BAA277E74}" type="slidenum">
              <a:rPr lang="en-US" smtClean="0"/>
              <a:t>4</a:t>
            </a:fld>
            <a:endParaRPr lang="en-US" dirty="0"/>
          </a:p>
        </p:txBody>
      </p:sp>
    </p:spTree>
    <p:extLst>
      <p:ext uri="{BB962C8B-B14F-4D97-AF65-F5344CB8AC3E}">
        <p14:creationId xmlns:p14="http://schemas.microsoft.com/office/powerpoint/2010/main" val="1020233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A8EF63-2A3E-4246-9767-0C8BAA277E74}" type="slidenum">
              <a:rPr lang="en-US" smtClean="0"/>
              <a:t>7</a:t>
            </a:fld>
            <a:endParaRPr lang="en-US" dirty="0"/>
          </a:p>
        </p:txBody>
      </p:sp>
    </p:spTree>
    <p:extLst>
      <p:ext uri="{BB962C8B-B14F-4D97-AF65-F5344CB8AC3E}">
        <p14:creationId xmlns:p14="http://schemas.microsoft.com/office/powerpoint/2010/main" val="2739930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workload</a:t>
            </a:r>
            <a:r>
              <a:rPr lang="en-US" baseline="0" dirty="0" smtClean="0"/>
              <a:t> needs a lot more information. It may need to be broken down into week by week increments to determine if at any period the amount of compensation would exceed base academic year pay.</a:t>
            </a:r>
            <a:endParaRPr lang="en-US" dirty="0"/>
          </a:p>
        </p:txBody>
      </p:sp>
      <p:sp>
        <p:nvSpPr>
          <p:cNvPr id="4" name="Slide Number Placeholder 3"/>
          <p:cNvSpPr>
            <a:spLocks noGrp="1"/>
          </p:cNvSpPr>
          <p:nvPr>
            <p:ph type="sldNum" sz="quarter" idx="10"/>
          </p:nvPr>
        </p:nvSpPr>
        <p:spPr/>
        <p:txBody>
          <a:bodyPr/>
          <a:lstStyle/>
          <a:p>
            <a:fld id="{54A8EF63-2A3E-4246-9767-0C8BAA277E74}" type="slidenum">
              <a:rPr lang="en-US" smtClean="0"/>
              <a:t>9</a:t>
            </a:fld>
            <a:endParaRPr lang="en-US" dirty="0"/>
          </a:p>
        </p:txBody>
      </p:sp>
    </p:spTree>
    <p:extLst>
      <p:ext uri="{BB962C8B-B14F-4D97-AF65-F5344CB8AC3E}">
        <p14:creationId xmlns:p14="http://schemas.microsoft.com/office/powerpoint/2010/main" val="2877474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page</a:t>
            </a:r>
            <a:r>
              <a:rPr lang="en-US" baseline="0" dirty="0" smtClean="0"/>
              <a:t> of the workload draws the language from the CBA about what type of work belongs in instruction, service, and research and creative activity.</a:t>
            </a:r>
            <a:endParaRPr lang="en-US" dirty="0"/>
          </a:p>
        </p:txBody>
      </p:sp>
      <p:sp>
        <p:nvSpPr>
          <p:cNvPr id="4" name="Slide Number Placeholder 3"/>
          <p:cNvSpPr>
            <a:spLocks noGrp="1"/>
          </p:cNvSpPr>
          <p:nvPr>
            <p:ph type="sldNum" sz="quarter" idx="10"/>
          </p:nvPr>
        </p:nvSpPr>
        <p:spPr/>
        <p:txBody>
          <a:bodyPr/>
          <a:lstStyle/>
          <a:p>
            <a:fld id="{54A8EF63-2A3E-4246-9767-0C8BAA277E74}" type="slidenum">
              <a:rPr lang="en-US" smtClean="0"/>
              <a:t>15</a:t>
            </a:fld>
            <a:endParaRPr lang="en-US" dirty="0"/>
          </a:p>
        </p:txBody>
      </p:sp>
    </p:spTree>
    <p:extLst>
      <p:ext uri="{BB962C8B-B14F-4D97-AF65-F5344CB8AC3E}">
        <p14:creationId xmlns:p14="http://schemas.microsoft.com/office/powerpoint/2010/main" val="2980853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400050" y="1828800"/>
            <a:ext cx="5888736" cy="24384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00050" y="4304715"/>
            <a:ext cx="5891022" cy="23368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1816B0E-63BD-4281-9E40-1F2CB1EB4BCC}" type="datetimeFigureOut">
              <a:rPr lang="en-US" smtClean="0"/>
              <a:t>3/21/2019</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21F0399A-45EB-473C-AD3A-E3AD48722443}"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816B0E-63BD-4281-9E40-1F2CB1EB4BCC}"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0399A-45EB-473C-AD3A-E3AD4872244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219202"/>
            <a:ext cx="1543050" cy="6949017"/>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342900" y="1219202"/>
            <a:ext cx="4514850" cy="694901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816B0E-63BD-4281-9E40-1F2CB1EB4BCC}"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0399A-45EB-473C-AD3A-E3AD48722443}"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816B0E-63BD-4281-9E40-1F2CB1EB4BCC}"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0399A-45EB-473C-AD3A-E3AD4872244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97764" y="1755648"/>
            <a:ext cx="5829300" cy="1816608"/>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7764" y="3606219"/>
            <a:ext cx="5829300" cy="2012949"/>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1816B0E-63BD-4281-9E40-1F2CB1EB4BCC}"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0399A-45EB-473C-AD3A-E3AD48722443}"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1524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342900" y="2560113"/>
            <a:ext cx="3028950" cy="591312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3486150" y="2560113"/>
            <a:ext cx="3028950" cy="591312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1816B0E-63BD-4281-9E40-1F2CB1EB4BCC}" type="datetimeFigureOut">
              <a:rPr lang="en-US" smtClean="0"/>
              <a:t>3/21/2019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F0399A-45EB-473C-AD3A-E3AD4872244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1524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42900" y="2473664"/>
            <a:ext cx="3030141" cy="879136"/>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3483769" y="2479677"/>
            <a:ext cx="3031331" cy="873124"/>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42900" y="3352800"/>
            <a:ext cx="3030141" cy="512762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3483769" y="3352800"/>
            <a:ext cx="3031331" cy="512762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1816B0E-63BD-4281-9E40-1F2CB1EB4BCC}" type="datetimeFigureOut">
              <a:rPr lang="en-US" smtClean="0"/>
              <a:t>3/21/2019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F0399A-45EB-473C-AD3A-E3AD4872244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229350" cy="1524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1816B0E-63BD-4281-9E40-1F2CB1EB4BCC}" type="datetimeFigureOut">
              <a:rPr lang="en-US" smtClean="0"/>
              <a:t>3/21/2019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F0399A-45EB-473C-AD3A-E3AD4872244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16B0E-63BD-4281-9E40-1F2CB1EB4BCC}" type="datetimeFigureOut">
              <a:rPr lang="en-US" smtClean="0"/>
              <a:t>3/21/2019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1F0399A-45EB-473C-AD3A-E3AD4872244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685803"/>
            <a:ext cx="2057400" cy="154940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14350" y="2235200"/>
            <a:ext cx="2057400" cy="6096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681287" y="2235200"/>
            <a:ext cx="3833813" cy="6096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1816B0E-63BD-4281-9E40-1F2CB1EB4BCC}" type="datetimeFigureOut">
              <a:rPr lang="en-US" smtClean="0"/>
              <a:t>3/21/2019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F0399A-45EB-473C-AD3A-E3AD4872244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2374315" y="1477436"/>
            <a:ext cx="3943350" cy="54864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6003101" y="7146359"/>
            <a:ext cx="116586" cy="207264"/>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457200" y="1569329"/>
            <a:ext cx="1659636" cy="211016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457200" y="3771713"/>
            <a:ext cx="1657350" cy="290576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1816B0E-63BD-4281-9E40-1F2CB1EB4BCC}" type="datetimeFigureOut">
              <a:rPr lang="en-US" smtClean="0"/>
              <a:t>3/21/2019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057900" y="8475134"/>
            <a:ext cx="457200" cy="486833"/>
          </a:xfrm>
        </p:spPr>
        <p:txBody>
          <a:bodyPr/>
          <a:lstStyle/>
          <a:p>
            <a:fld id="{21F0399A-45EB-473C-AD3A-E3AD48722443}" type="slidenum">
              <a:rPr lang="en-US" smtClean="0"/>
              <a:t>‹#›</a:t>
            </a:fld>
            <a:endParaRPr lang="en-US" dirty="0"/>
          </a:p>
        </p:txBody>
      </p:sp>
      <p:sp>
        <p:nvSpPr>
          <p:cNvPr id="3" name="Picture Placeholder 2"/>
          <p:cNvSpPr>
            <a:spLocks noGrp="1"/>
          </p:cNvSpPr>
          <p:nvPr>
            <p:ph type="pic" idx="1"/>
          </p:nvPr>
        </p:nvSpPr>
        <p:spPr>
          <a:xfrm rot="420000">
            <a:off x="2614345" y="1599356"/>
            <a:ext cx="3463290" cy="524256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7144" y="7755467"/>
            <a:ext cx="6872288"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3286125" y="8293101"/>
            <a:ext cx="3571875"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7144" y="-9525"/>
            <a:ext cx="6872288"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3286125" y="-9525"/>
            <a:ext cx="3571875"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342900" y="938784"/>
            <a:ext cx="6172200" cy="1524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342900" y="2580640"/>
            <a:ext cx="6172200" cy="5852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342900" y="8475134"/>
            <a:ext cx="1600200" cy="486833"/>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1816B0E-63BD-4281-9E40-1F2CB1EB4BCC}" type="datetimeFigureOut">
              <a:rPr lang="en-US" smtClean="0"/>
              <a:t>3/21/2019</a:t>
            </a:fld>
            <a:endParaRPr lang="en-US" dirty="0"/>
          </a:p>
        </p:txBody>
      </p:sp>
      <p:sp>
        <p:nvSpPr>
          <p:cNvPr id="22" name="Footer Placeholder 21"/>
          <p:cNvSpPr>
            <a:spLocks noGrp="1"/>
          </p:cNvSpPr>
          <p:nvPr>
            <p:ph type="ftr" sz="quarter" idx="3"/>
          </p:nvPr>
        </p:nvSpPr>
        <p:spPr>
          <a:xfrm>
            <a:off x="2000250" y="8475134"/>
            <a:ext cx="2514600" cy="486833"/>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5943600" y="8475134"/>
            <a:ext cx="571500" cy="486833"/>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1F0399A-45EB-473C-AD3A-E3AD48722443}" type="slidenum">
              <a:rPr lang="en-US" smtClean="0"/>
              <a:t>‹#›</a:t>
            </a:fld>
            <a:endParaRPr lang="en-US" dirty="0"/>
          </a:p>
        </p:txBody>
      </p:sp>
      <p:grpSp>
        <p:nvGrpSpPr>
          <p:cNvPr id="2" name="Group 1"/>
          <p:cNvGrpSpPr/>
          <p:nvPr/>
        </p:nvGrpSpPr>
        <p:grpSpPr>
          <a:xfrm>
            <a:off x="-14263" y="269877"/>
            <a:ext cx="6885411" cy="865632"/>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wav"/><Relationship Id="rId7" Type="http://schemas.openxmlformats.org/officeDocument/2006/relationships/image" Target="../media/image5.emf"/><Relationship Id="rId2" Type="http://schemas.microsoft.com/office/2007/relationships/media" Target="../media/media11.wav"/><Relationship Id="rId1" Type="http://schemas.openxmlformats.org/officeDocument/2006/relationships/vmlDrawing" Target="../drawings/vmlDrawing2.vml"/><Relationship Id="rId6" Type="http://schemas.openxmlformats.org/officeDocument/2006/relationships/package" Target="../embeddings/Microsoft_Word_Document2.docx"/><Relationship Id="rId5" Type="http://schemas.openxmlformats.org/officeDocument/2006/relationships/oleObject" Target="../embeddings/oleObject2.bin"/><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wav"/><Relationship Id="rId7" Type="http://schemas.openxmlformats.org/officeDocument/2006/relationships/image" Target="../media/image6.emf"/><Relationship Id="rId2" Type="http://schemas.microsoft.com/office/2007/relationships/media" Target="../media/media12.wav"/><Relationship Id="rId1" Type="http://schemas.openxmlformats.org/officeDocument/2006/relationships/vmlDrawing" Target="../drawings/vmlDrawing3.vml"/><Relationship Id="rId6" Type="http://schemas.openxmlformats.org/officeDocument/2006/relationships/package" Target="../embeddings/Microsoft_Word_Document3.docx"/><Relationship Id="rId5" Type="http://schemas.openxmlformats.org/officeDocument/2006/relationships/oleObject" Target="../embeddings/oleObject3.bin"/><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wav"/><Relationship Id="rId7" Type="http://schemas.openxmlformats.org/officeDocument/2006/relationships/image" Target="../media/image7.emf"/><Relationship Id="rId2" Type="http://schemas.microsoft.com/office/2007/relationships/media" Target="../media/media13.wav"/><Relationship Id="rId1" Type="http://schemas.openxmlformats.org/officeDocument/2006/relationships/vmlDrawing" Target="../drawings/vmlDrawing4.vml"/><Relationship Id="rId6" Type="http://schemas.openxmlformats.org/officeDocument/2006/relationships/package" Target="../embeddings/Microsoft_Word_Document4.docx"/><Relationship Id="rId5" Type="http://schemas.openxmlformats.org/officeDocument/2006/relationships/oleObject" Target="../embeddings/oleObject4.bin"/><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hyperlink" Target="https://www.alaska.edu/labor/unac/" TargetMode="External"/><Relationship Id="rId5" Type="http://schemas.openxmlformats.org/officeDocument/2006/relationships/hyperlink" Target="http://unitedacademics.net/" TargetMode="External"/><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package" Target="../embeddings/Microsoft_Word_Document1.docx"/><Relationship Id="rId3" Type="http://schemas.openxmlformats.org/officeDocument/2006/relationships/audio" Target="../media/media9.wav"/><Relationship Id="rId7" Type="http://schemas.openxmlformats.org/officeDocument/2006/relationships/oleObject" Target="../embeddings/oleObject1.bin"/><Relationship Id="rId2" Type="http://schemas.microsoft.com/office/2007/relationships/media" Target="../media/media9.wav"/><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notesSlide" Target="../notesSlides/notesSlide6.xml"/><Relationship Id="rId10"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Summer Faculty Pay</a:t>
            </a:r>
            <a:endParaRPr lang="en-US" dirty="0"/>
          </a:p>
        </p:txBody>
      </p:sp>
      <p:sp>
        <p:nvSpPr>
          <p:cNvPr id="3" name="Subtitle 2"/>
          <p:cNvSpPr>
            <a:spLocks noGrp="1"/>
          </p:cNvSpPr>
          <p:nvPr>
            <p:ph type="subTitle" idx="1"/>
          </p:nvPr>
        </p:nvSpPr>
        <p:spPr/>
        <p:txBody>
          <a:bodyPr/>
          <a:lstStyle/>
          <a:p>
            <a:r>
              <a:rPr lang="en-US" dirty="0" smtClean="0"/>
              <a:t>Translating Summer Workloads into Appointment Letters / Job Forms for payroll set up.</a:t>
            </a:r>
            <a:endParaRPr lang="en-US" dirty="0"/>
          </a:p>
        </p:txBody>
      </p:sp>
      <p:sp>
        <p:nvSpPr>
          <p:cNvPr id="4" name="TextBox 3"/>
          <p:cNvSpPr txBox="1"/>
          <p:nvPr/>
        </p:nvSpPr>
        <p:spPr>
          <a:xfrm>
            <a:off x="2667000" y="8241268"/>
            <a:ext cx="3886200" cy="369332"/>
          </a:xfrm>
          <a:prstGeom prst="rect">
            <a:avLst/>
          </a:prstGeom>
          <a:noFill/>
        </p:spPr>
        <p:txBody>
          <a:bodyPr wrap="square" rtlCol="0">
            <a:spAutoFit/>
          </a:bodyPr>
          <a:lstStyle/>
          <a:p>
            <a:r>
              <a:rPr lang="en-US" dirty="0" smtClean="0"/>
              <a:t>March 2019, UAS Provost’s Office</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1027487643"/>
      </p:ext>
    </p:extLst>
  </p:cSld>
  <p:clrMapOvr>
    <a:masterClrMapping/>
  </p:clrMapOvr>
  <mc:AlternateContent xmlns:mc="http://schemas.openxmlformats.org/markup-compatibility/2006" xmlns:p14="http://schemas.microsoft.com/office/powerpoint/2010/main">
    <mc:Choice Requires="p14">
      <p:transition spd="slow" p14:dur="2000" advTm="14688"/>
    </mc:Choice>
    <mc:Fallback xmlns="">
      <p:transition spd="slow" advTm="1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Problems:</a:t>
            </a:r>
            <a:endParaRPr lang="en-US" dirty="0"/>
          </a:p>
        </p:txBody>
      </p:sp>
      <p:sp>
        <p:nvSpPr>
          <p:cNvPr id="3" name="Content Placeholder 2"/>
          <p:cNvSpPr>
            <a:spLocks noGrp="1"/>
          </p:cNvSpPr>
          <p:nvPr>
            <p:ph idx="1"/>
          </p:nvPr>
        </p:nvSpPr>
        <p:spPr/>
        <p:txBody>
          <a:bodyPr>
            <a:normAutofit/>
          </a:bodyPr>
          <a:lstStyle/>
          <a:p>
            <a:r>
              <a:rPr lang="en-US" sz="3600" dirty="0" smtClean="0"/>
              <a:t>Unclear activity dates.</a:t>
            </a:r>
          </a:p>
          <a:p>
            <a:r>
              <a:rPr lang="en-US" sz="3600" dirty="0" smtClean="0"/>
              <a:t>Cannot tell if work will exceed an 8 hour day (payroll requirement).</a:t>
            </a:r>
          </a:p>
          <a:p>
            <a:r>
              <a:rPr lang="en-US" sz="3600" dirty="0" smtClean="0"/>
              <a:t>Inadequate funding information.</a:t>
            </a:r>
          </a:p>
          <a:p>
            <a:r>
              <a:rPr lang="en-US" sz="3600" dirty="0" smtClean="0"/>
              <a:t>Cannot discern effort units (FTE, credits, hours) for each  activity. </a:t>
            </a:r>
            <a:endParaRPr lang="en-US" dirty="0"/>
          </a:p>
        </p:txBody>
      </p:sp>
    </p:spTree>
    <p:extLst>
      <p:ext uri="{BB962C8B-B14F-4D97-AF65-F5344CB8AC3E}">
        <p14:creationId xmlns:p14="http://schemas.microsoft.com/office/powerpoint/2010/main" val="2046882864"/>
      </p:ext>
    </p:extLst>
  </p:cSld>
  <p:clrMapOvr>
    <a:masterClrMapping/>
  </p:clrMapOvr>
  <mc:AlternateContent xmlns:mc="http://schemas.openxmlformats.org/markup-compatibility/2006" xmlns:p14="http://schemas.microsoft.com/office/powerpoint/2010/main">
    <mc:Choice Requires="p14">
      <p:transition spd="slow" p14:dur="2000" advTm="4663"/>
    </mc:Choice>
    <mc:Fallback xmlns="">
      <p:transition spd="slow" advTm="4663"/>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Workloads</a:t>
            </a:r>
            <a:endParaRPr lang="en-US" dirty="0"/>
          </a:p>
        </p:txBody>
      </p:sp>
      <p:sp>
        <p:nvSpPr>
          <p:cNvPr id="3" name="Text Placeholder 2"/>
          <p:cNvSpPr>
            <a:spLocks noGrp="1"/>
          </p:cNvSpPr>
          <p:nvPr>
            <p:ph type="body" idx="1"/>
          </p:nvPr>
        </p:nvSpPr>
        <p:spPr/>
        <p:txBody>
          <a:bodyPr>
            <a:normAutofit fontScale="92500" lnSpcReduction="10000"/>
          </a:bodyPr>
          <a:lstStyle/>
          <a:p>
            <a:endParaRPr lang="en-US" dirty="0" smtClean="0"/>
          </a:p>
          <a:p>
            <a:r>
              <a:rPr lang="en-US" dirty="0" smtClean="0"/>
              <a:t>The Good:</a:t>
            </a:r>
          </a:p>
          <a:p>
            <a:endParaRPr lang="en-US" dirty="0"/>
          </a:p>
          <a:p>
            <a:r>
              <a:rPr lang="en-US" dirty="0" smtClean="0"/>
              <a:t>Following are three examples of workloads that can be readily interpreted by staff and easily converted to payroll set up documents.</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3688911354"/>
      </p:ext>
    </p:extLst>
  </p:cSld>
  <p:clrMapOvr>
    <a:masterClrMapping/>
  </p:clrMapOvr>
  <mc:AlternateContent xmlns:mc="http://schemas.openxmlformats.org/markup-compatibility/2006" xmlns:p14="http://schemas.microsoft.com/office/powerpoint/2010/main">
    <mc:Choice Requires="p14">
      <p:transition spd="slow" p14:dur="2000" advTm="893"/>
    </mc:Choice>
    <mc:Fallback xmlns="">
      <p:transition spd="slow" advTm="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71463130"/>
              </p:ext>
            </p:extLst>
          </p:nvPr>
        </p:nvGraphicFramePr>
        <p:xfrm>
          <a:off x="174625" y="604838"/>
          <a:ext cx="6510338" cy="7935912"/>
        </p:xfrm>
        <a:graphic>
          <a:graphicData uri="http://schemas.openxmlformats.org/presentationml/2006/ole">
            <mc:AlternateContent xmlns:mc="http://schemas.openxmlformats.org/markup-compatibility/2006">
              <mc:Choice xmlns:v="urn:schemas-microsoft-com:vml" Requires="v">
                <p:oleObj spid="_x0000_s1067" name="Document" r:id="rId6" imgW="6510881" imgH="7935818" progId="Word.Document.12">
                  <p:embed/>
                </p:oleObj>
              </mc:Choice>
              <mc:Fallback>
                <p:oleObj name="Document" r:id="rId6" imgW="6510881" imgH="7935818" progId="Word.Document.12">
                  <p:embed/>
                  <p:pic>
                    <p:nvPicPr>
                      <p:cNvPr id="0" name=""/>
                      <p:cNvPicPr/>
                      <p:nvPr/>
                    </p:nvPicPr>
                    <p:blipFill>
                      <a:blip r:embed="rId7"/>
                      <a:stretch>
                        <a:fillRect/>
                      </a:stretch>
                    </p:blipFill>
                    <p:spPr>
                      <a:xfrm>
                        <a:off x="174625" y="604838"/>
                        <a:ext cx="6510338" cy="7935912"/>
                      </a:xfrm>
                      <a:prstGeom prst="rect">
                        <a:avLst/>
                      </a:prstGeom>
                    </p:spPr>
                  </p:pic>
                </p:oleObj>
              </mc:Fallback>
            </mc:AlternateContent>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3007269068"/>
      </p:ext>
    </p:extLst>
  </p:cSld>
  <p:clrMapOvr>
    <a:masterClrMapping/>
  </p:clrMapOvr>
  <mc:AlternateContent xmlns:mc="http://schemas.openxmlformats.org/markup-compatibility/2006" xmlns:p14="http://schemas.microsoft.com/office/powerpoint/2010/main">
    <mc:Choice Requires="p14">
      <p:transition spd="slow" p14:dur="2000" advTm="20537"/>
    </mc:Choice>
    <mc:Fallback xmlns="">
      <p:transition spd="slow" advTm="20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62115591"/>
              </p:ext>
            </p:extLst>
          </p:nvPr>
        </p:nvGraphicFramePr>
        <p:xfrm>
          <a:off x="287338" y="650875"/>
          <a:ext cx="6283325" cy="7842250"/>
        </p:xfrm>
        <a:graphic>
          <a:graphicData uri="http://schemas.openxmlformats.org/presentationml/2006/ole">
            <mc:AlternateContent xmlns:mc="http://schemas.openxmlformats.org/markup-compatibility/2006">
              <mc:Choice xmlns:v="urn:schemas-microsoft-com:vml" Requires="v">
                <p:oleObj spid="_x0000_s2088" name="Document" r:id="rId6" imgW="6283246" imgH="7841894" progId="Word.Document.12">
                  <p:embed/>
                </p:oleObj>
              </mc:Choice>
              <mc:Fallback>
                <p:oleObj name="Document" r:id="rId6" imgW="6283246" imgH="7841894" progId="Word.Document.12">
                  <p:embed/>
                  <p:pic>
                    <p:nvPicPr>
                      <p:cNvPr id="0" name=""/>
                      <p:cNvPicPr/>
                      <p:nvPr/>
                    </p:nvPicPr>
                    <p:blipFill>
                      <a:blip r:embed="rId7"/>
                      <a:stretch>
                        <a:fillRect/>
                      </a:stretch>
                    </p:blipFill>
                    <p:spPr>
                      <a:xfrm>
                        <a:off x="287338" y="650875"/>
                        <a:ext cx="6283325" cy="7842250"/>
                      </a:xfrm>
                      <a:prstGeom prst="rect">
                        <a:avLst/>
                      </a:prstGeom>
                    </p:spPr>
                  </p:pic>
                </p:oleObj>
              </mc:Fallback>
            </mc:AlternateContent>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1329861646"/>
      </p:ext>
    </p:extLst>
  </p:cSld>
  <p:clrMapOvr>
    <a:masterClrMapping/>
  </p:clrMapOvr>
  <mc:AlternateContent xmlns:mc="http://schemas.openxmlformats.org/markup-compatibility/2006" xmlns:p14="http://schemas.microsoft.com/office/powerpoint/2010/main">
    <mc:Choice Requires="p14">
      <p:transition spd="slow" p14:dur="2000" advTm="18711"/>
    </mc:Choice>
    <mc:Fallback xmlns="">
      <p:transition spd="slow" advTm="18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77459802"/>
              </p:ext>
            </p:extLst>
          </p:nvPr>
        </p:nvGraphicFramePr>
        <p:xfrm>
          <a:off x="250825" y="665163"/>
          <a:ext cx="6357938" cy="7815262"/>
        </p:xfrm>
        <a:graphic>
          <a:graphicData uri="http://schemas.openxmlformats.org/presentationml/2006/ole">
            <mc:AlternateContent xmlns:mc="http://schemas.openxmlformats.org/markup-compatibility/2006">
              <mc:Choice xmlns:v="urn:schemas-microsoft-com:vml" Requires="v">
                <p:oleObj spid="_x0000_s4135" name="Document" r:id="rId6" imgW="6358283" imgH="7815162" progId="Word.Document.12">
                  <p:embed/>
                </p:oleObj>
              </mc:Choice>
              <mc:Fallback>
                <p:oleObj name="Document" r:id="rId6" imgW="6358283" imgH="7815162" progId="Word.Document.12">
                  <p:embed/>
                  <p:pic>
                    <p:nvPicPr>
                      <p:cNvPr id="0" name=""/>
                      <p:cNvPicPr/>
                      <p:nvPr/>
                    </p:nvPicPr>
                    <p:blipFill>
                      <a:blip r:embed="rId7"/>
                      <a:stretch>
                        <a:fillRect/>
                      </a:stretch>
                    </p:blipFill>
                    <p:spPr>
                      <a:xfrm>
                        <a:off x="250825" y="665163"/>
                        <a:ext cx="6357938" cy="7815262"/>
                      </a:xfrm>
                      <a:prstGeom prst="rect">
                        <a:avLst/>
                      </a:prstGeom>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4224357736"/>
      </p:ext>
    </p:extLst>
  </p:cSld>
  <p:clrMapOvr>
    <a:masterClrMapping/>
  </p:clrMapOvr>
  <mc:AlternateContent xmlns:mc="http://schemas.openxmlformats.org/markup-compatibility/2006" xmlns:p14="http://schemas.microsoft.com/office/powerpoint/2010/main">
    <mc:Choice Requires="p14">
      <p:transition spd="slow" p14:dur="2000" advTm="61179"/>
    </mc:Choice>
    <mc:Fallback xmlns="">
      <p:transition spd="slow" advTm="6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4350" y="6400800"/>
            <a:ext cx="5886450" cy="2286000"/>
          </a:xfrm>
        </p:spPr>
        <p:txBody>
          <a:bodyPr/>
          <a:lstStyle/>
          <a:p>
            <a:pPr algn="ctr"/>
            <a:r>
              <a:rPr lang="en-US" sz="3200" dirty="0" smtClean="0"/>
              <a:t>Thank you!</a:t>
            </a:r>
            <a:br>
              <a:rPr lang="en-US" sz="3200" dirty="0" smtClean="0"/>
            </a:br>
            <a:r>
              <a:rPr lang="en-US" sz="3200" dirty="0"/>
              <a:t/>
            </a:r>
            <a:br>
              <a:rPr lang="en-US" sz="3200" dirty="0"/>
            </a:br>
            <a:r>
              <a:rPr lang="en-US" sz="3200" dirty="0" smtClean="0"/>
              <a:t>Have a safe and productive summer!</a:t>
            </a:r>
            <a:endParaRPr lang="en-US" sz="3200" dirty="0"/>
          </a:p>
        </p:txBody>
      </p:sp>
      <p:sp>
        <p:nvSpPr>
          <p:cNvPr id="6" name="Content Placeholder 5"/>
          <p:cNvSpPr>
            <a:spLocks noGrp="1"/>
          </p:cNvSpPr>
          <p:nvPr>
            <p:ph sz="half" idx="1"/>
          </p:nvPr>
        </p:nvSpPr>
        <p:spPr>
          <a:xfrm>
            <a:off x="457200" y="1981200"/>
            <a:ext cx="6057900" cy="4800600"/>
          </a:xfrm>
        </p:spPr>
        <p:txBody>
          <a:bodyPr>
            <a:normAutofit fontScale="92500" lnSpcReduction="20000"/>
          </a:bodyPr>
          <a:lstStyle/>
          <a:p>
            <a:r>
              <a:rPr lang="en-US" dirty="0" smtClean="0"/>
              <a:t>Staff want to help your summer work set up go as smoothly as possible.</a:t>
            </a:r>
          </a:p>
          <a:p>
            <a:r>
              <a:rPr lang="en-US" dirty="0" smtClean="0"/>
              <a:t>Please reach out to your departmental administrative contact, the Faculty Services Coordinator (Anita), or HR if you need more information.</a:t>
            </a:r>
          </a:p>
          <a:p>
            <a:r>
              <a:rPr lang="en-US" dirty="0" smtClean="0"/>
              <a:t>The workload form has helpful information on the back page</a:t>
            </a:r>
            <a:r>
              <a:rPr lang="en-US" dirty="0" smtClean="0"/>
              <a:t>. </a:t>
            </a:r>
            <a:endParaRPr lang="en-US" dirty="0" smtClean="0"/>
          </a:p>
          <a:p>
            <a:r>
              <a:rPr lang="en-US" dirty="0" smtClean="0">
                <a:solidFill>
                  <a:schemeClr val="accent1"/>
                </a:solidFill>
                <a:hlinkClick r:id="rId5"/>
              </a:rPr>
              <a:t>UNAC </a:t>
            </a:r>
            <a:r>
              <a:rPr lang="en-US" dirty="0" smtClean="0"/>
              <a:t>and </a:t>
            </a:r>
            <a:r>
              <a:rPr lang="en-US" dirty="0" smtClean="0">
                <a:solidFill>
                  <a:schemeClr val="tx2"/>
                </a:solidFill>
                <a:hlinkClick r:id="rId6"/>
              </a:rPr>
              <a:t>Labor Relations </a:t>
            </a:r>
            <a:r>
              <a:rPr lang="en-US" dirty="0" smtClean="0"/>
              <a:t>are good sources of information</a:t>
            </a:r>
            <a:r>
              <a:rPr lang="en-US" dirty="0" smtClean="0"/>
              <a:t>.</a:t>
            </a:r>
          </a:p>
          <a:p>
            <a:r>
              <a:rPr lang="en-US" dirty="0" smtClean="0"/>
              <a:t>The Summer Workload template can </a:t>
            </a:r>
            <a:r>
              <a:rPr lang="en-US" dirty="0"/>
              <a:t>be found here: </a:t>
            </a:r>
            <a:r>
              <a:rPr lang="en-US" dirty="0">
                <a:solidFill>
                  <a:schemeClr val="accent1">
                    <a:lumMod val="75000"/>
                  </a:schemeClr>
                </a:solidFill>
                <a:hlinkClick r:id="rId6"/>
              </a:rPr>
              <a:t>https://www.alaska.edu/labor/unac/</a:t>
            </a:r>
            <a:endParaRPr lang="en-US" dirty="0" smtClean="0">
              <a:solidFill>
                <a:schemeClr val="accent1">
                  <a:lumMod val="75000"/>
                </a:schemeClr>
              </a:solidFill>
            </a:endParaRPr>
          </a:p>
          <a:p>
            <a:endParaRPr lang="en-US" dirty="0" smtClean="0"/>
          </a:p>
          <a:p>
            <a:pPr marL="0" indent="0">
              <a:buNone/>
            </a:pP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955086741"/>
      </p:ext>
    </p:extLst>
  </p:cSld>
  <p:clrMapOvr>
    <a:masterClrMapping/>
  </p:clrMapOvr>
  <mc:AlternateContent xmlns:mc="http://schemas.openxmlformats.org/markup-compatibility/2006" xmlns:p14="http://schemas.microsoft.com/office/powerpoint/2010/main">
    <mc:Choice Requires="p14">
      <p:transition spd="slow" p14:dur="2000" advTm="41014"/>
    </mc:Choice>
    <mc:Fallback xmlns="">
      <p:transition spd="slow" advTm="4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t>
            </a:r>
            <a:endParaRPr lang="en-US" dirty="0"/>
          </a:p>
        </p:txBody>
      </p:sp>
      <p:sp>
        <p:nvSpPr>
          <p:cNvPr id="3" name="Content Placeholder 2"/>
          <p:cNvSpPr>
            <a:spLocks noGrp="1"/>
          </p:cNvSpPr>
          <p:nvPr>
            <p:ph idx="1"/>
          </p:nvPr>
        </p:nvSpPr>
        <p:spPr/>
        <p:txBody>
          <a:bodyPr>
            <a:normAutofit fontScale="92500"/>
          </a:bodyPr>
          <a:lstStyle/>
          <a:p>
            <a:r>
              <a:rPr lang="en-US" sz="2800" dirty="0" smtClean="0"/>
              <a:t>The workload agreement establishes the agreement between the faculty member and their administrator for the work to be accomplished during the summer.</a:t>
            </a:r>
          </a:p>
          <a:p>
            <a:r>
              <a:rPr lang="en-US" sz="2800" dirty="0" smtClean="0"/>
              <a:t>Some assignments, such as teaching classes or working full time on one grant all summer, translate readily from workload to payroll set up. </a:t>
            </a:r>
          </a:p>
          <a:p>
            <a:r>
              <a:rPr lang="en-US" sz="2800" b="1" i="1" dirty="0" smtClean="0"/>
              <a:t>PROBLEM</a:t>
            </a:r>
            <a:r>
              <a:rPr lang="en-US" sz="2800" dirty="0" smtClean="0"/>
              <a:t>: Others are much more challenging and have resulted in grants being charged incorrectly, people not being paid properly, high stress for the people involved, and other problems.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068077299"/>
      </p:ext>
    </p:extLst>
  </p:cSld>
  <p:clrMapOvr>
    <a:masterClrMapping/>
  </p:clrMapOvr>
  <mc:AlternateContent xmlns:mc="http://schemas.openxmlformats.org/markup-compatibility/2006" xmlns:p14="http://schemas.microsoft.com/office/powerpoint/2010/main">
    <mc:Choice Requires="p14">
      <p:transition spd="slow" p14:dur="2000" advTm="38586"/>
    </mc:Choice>
    <mc:Fallback xmlns="">
      <p:transition spd="slow" advTm="3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of the challenges:	</a:t>
            </a:r>
            <a:endParaRPr lang="en-US" dirty="0"/>
          </a:p>
        </p:txBody>
      </p:sp>
      <p:sp>
        <p:nvSpPr>
          <p:cNvPr id="3" name="Content Placeholder 2"/>
          <p:cNvSpPr>
            <a:spLocks noGrp="1"/>
          </p:cNvSpPr>
          <p:nvPr>
            <p:ph sz="half" idx="1"/>
          </p:nvPr>
        </p:nvSpPr>
        <p:spPr>
          <a:xfrm>
            <a:off x="342900" y="2560113"/>
            <a:ext cx="3543300" cy="5913120"/>
          </a:xfrm>
          <a:solidFill>
            <a:schemeClr val="accent6">
              <a:lumMod val="40000"/>
              <a:lumOff val="60000"/>
            </a:schemeClr>
          </a:solidFill>
        </p:spPr>
        <p:txBody>
          <a:bodyPr>
            <a:normAutofit fontScale="85000" lnSpcReduction="20000"/>
          </a:bodyPr>
          <a:lstStyle/>
          <a:p>
            <a:r>
              <a:rPr lang="en-US" b="1" dirty="0" smtClean="0"/>
              <a:t>The way faculty work </a:t>
            </a:r>
            <a:r>
              <a:rPr lang="en-US" dirty="0" smtClean="0"/>
              <a:t>does not often fit into a standard eight-hour-a-day, forty-hour work week model. </a:t>
            </a:r>
          </a:p>
          <a:p>
            <a:r>
              <a:rPr lang="en-US" dirty="0" smtClean="0"/>
              <a:t>Some faculty members do a number of different activities throughout the summer.</a:t>
            </a:r>
          </a:p>
          <a:p>
            <a:r>
              <a:rPr lang="en-US" dirty="0" smtClean="0"/>
              <a:t>Some faculty may not have final information about grants that will fund summer work at the beginning of the season.</a:t>
            </a:r>
          </a:p>
          <a:p>
            <a:r>
              <a:rPr lang="en-US" dirty="0"/>
              <a:t>Projects can emerge as the summer goes </a:t>
            </a:r>
            <a:r>
              <a:rPr lang="en-US" dirty="0" smtClean="0"/>
              <a:t>on.</a:t>
            </a:r>
          </a:p>
          <a:p>
            <a:r>
              <a:rPr lang="en-US" dirty="0" smtClean="0"/>
              <a:t>Other MAUs may fund work which can create payroll confusion.</a:t>
            </a:r>
          </a:p>
        </p:txBody>
      </p:sp>
      <p:sp>
        <p:nvSpPr>
          <p:cNvPr id="4" name="Content Placeholder 3"/>
          <p:cNvSpPr>
            <a:spLocks noGrp="1"/>
          </p:cNvSpPr>
          <p:nvPr>
            <p:ph sz="half" idx="2"/>
          </p:nvPr>
        </p:nvSpPr>
        <p:spPr>
          <a:xfrm>
            <a:off x="4171950" y="2560113"/>
            <a:ext cx="2343150" cy="5913120"/>
          </a:xfrm>
          <a:solidFill>
            <a:schemeClr val="bg2">
              <a:lumMod val="90000"/>
            </a:schemeClr>
          </a:solidFill>
        </p:spPr>
        <p:txBody>
          <a:bodyPr>
            <a:normAutofit fontScale="85000" lnSpcReduction="20000"/>
          </a:bodyPr>
          <a:lstStyle/>
          <a:p>
            <a:r>
              <a:rPr lang="en-US" b="1" dirty="0" smtClean="0"/>
              <a:t>Payroll set up </a:t>
            </a:r>
            <a:r>
              <a:rPr lang="en-US" dirty="0" smtClean="0"/>
              <a:t>takes time, and has deadlines and rules. </a:t>
            </a:r>
          </a:p>
          <a:p>
            <a:r>
              <a:rPr lang="en-US" dirty="0"/>
              <a:t>Mixed assignments usually require multiple </a:t>
            </a:r>
            <a:r>
              <a:rPr lang="en-US" dirty="0" smtClean="0"/>
              <a:t>payroll </a:t>
            </a:r>
            <a:r>
              <a:rPr lang="en-US" dirty="0"/>
              <a:t>set ups.</a:t>
            </a:r>
          </a:p>
          <a:p>
            <a:r>
              <a:rPr lang="en-US" dirty="0" smtClean="0"/>
              <a:t>Additional review time is needed for grant funded work.</a:t>
            </a:r>
          </a:p>
          <a:p>
            <a:r>
              <a:rPr lang="en-US" dirty="0" smtClean="0"/>
              <a:t>Work with other MAUs requires coordination and additional time.</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1651104261"/>
      </p:ext>
    </p:extLst>
  </p:cSld>
  <p:clrMapOvr>
    <a:masterClrMapping/>
  </p:clrMapOvr>
  <mc:AlternateContent xmlns:mc="http://schemas.openxmlformats.org/markup-compatibility/2006" xmlns:p14="http://schemas.microsoft.com/office/powerpoint/2010/main">
    <mc:Choice Requires="p14">
      <p:transition spd="slow" p14:dur="2000" advTm="53348"/>
    </mc:Choice>
    <mc:Fallback xmlns="">
      <p:transition spd="slow" advTm="5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838200"/>
            <a:ext cx="6172200" cy="990600"/>
          </a:xfrm>
        </p:spPr>
        <p:txBody>
          <a:bodyPr>
            <a:normAutofit fontScale="90000"/>
          </a:bodyPr>
          <a:lstStyle/>
          <a:p>
            <a:r>
              <a:rPr lang="en-US" dirty="0" smtClean="0"/>
              <a:t>Terminology (CBA 15.7.2)</a:t>
            </a:r>
            <a:endParaRPr lang="en-US" dirty="0"/>
          </a:p>
        </p:txBody>
      </p:sp>
      <p:sp>
        <p:nvSpPr>
          <p:cNvPr id="4" name="Content Placeholder 3"/>
          <p:cNvSpPr>
            <a:spLocks noGrp="1"/>
          </p:cNvSpPr>
          <p:nvPr>
            <p:ph type="body" idx="1"/>
          </p:nvPr>
        </p:nvSpPr>
        <p:spPr>
          <a:xfrm>
            <a:off x="342901" y="2057400"/>
            <a:ext cx="2781300" cy="879136"/>
          </a:xfrm>
        </p:spPr>
        <p:txBody>
          <a:bodyPr>
            <a:normAutofit/>
          </a:bodyPr>
          <a:lstStyle/>
          <a:p>
            <a:pPr algn="ctr"/>
            <a:r>
              <a:rPr lang="en-US" dirty="0" smtClean="0"/>
              <a:t>Contract Extension</a:t>
            </a:r>
          </a:p>
        </p:txBody>
      </p:sp>
      <p:sp>
        <p:nvSpPr>
          <p:cNvPr id="8" name="Text Placeholder 7"/>
          <p:cNvSpPr>
            <a:spLocks noGrp="1"/>
          </p:cNvSpPr>
          <p:nvPr>
            <p:ph type="body" sz="half" idx="3"/>
          </p:nvPr>
        </p:nvSpPr>
        <p:spPr>
          <a:xfrm>
            <a:off x="3483769" y="2133600"/>
            <a:ext cx="3031331" cy="873124"/>
          </a:xfrm>
        </p:spPr>
        <p:txBody>
          <a:bodyPr/>
          <a:lstStyle/>
          <a:p>
            <a:pPr algn="ctr"/>
            <a:r>
              <a:rPr lang="en-US" dirty="0" smtClean="0"/>
              <a:t>Summer Assignment</a:t>
            </a:r>
            <a:endParaRPr lang="en-US" dirty="0"/>
          </a:p>
        </p:txBody>
      </p:sp>
      <p:sp>
        <p:nvSpPr>
          <p:cNvPr id="7" name="Content Placeholder 6"/>
          <p:cNvSpPr>
            <a:spLocks noGrp="1"/>
          </p:cNvSpPr>
          <p:nvPr>
            <p:ph sz="quarter" idx="2"/>
          </p:nvPr>
        </p:nvSpPr>
        <p:spPr>
          <a:xfrm>
            <a:off x="342900" y="3048000"/>
            <a:ext cx="3030141" cy="3200399"/>
          </a:xfrm>
        </p:spPr>
        <p:txBody>
          <a:bodyPr>
            <a:noAutofit/>
          </a:bodyPr>
          <a:lstStyle/>
          <a:p>
            <a:r>
              <a:rPr lang="en-US" sz="1800" dirty="0" smtClean="0"/>
              <a:t>Must mirror regular academic year assignment in terms of Full Time Equivalency (FTE).  If you are a regular full-time faculty member, then your summer work must be able to be “translated” into an eight hour per day format.  </a:t>
            </a:r>
          </a:p>
          <a:p>
            <a:r>
              <a:rPr lang="en-US" sz="1800" dirty="0" smtClean="0"/>
              <a:t>Benefit rate is the same as during the academic year.</a:t>
            </a:r>
          </a:p>
        </p:txBody>
      </p:sp>
      <p:sp>
        <p:nvSpPr>
          <p:cNvPr id="9" name="Content Placeholder 8"/>
          <p:cNvSpPr>
            <a:spLocks noGrp="1"/>
          </p:cNvSpPr>
          <p:nvPr>
            <p:ph sz="quarter" idx="4"/>
          </p:nvPr>
        </p:nvSpPr>
        <p:spPr>
          <a:xfrm>
            <a:off x="3483769" y="3124200"/>
            <a:ext cx="3031331" cy="3200399"/>
          </a:xfrm>
        </p:spPr>
        <p:txBody>
          <a:bodyPr>
            <a:normAutofit/>
          </a:bodyPr>
          <a:lstStyle/>
          <a:p>
            <a:endParaRPr lang="en-US" dirty="0" smtClean="0"/>
          </a:p>
          <a:p>
            <a:r>
              <a:rPr lang="en-US" sz="1800" dirty="0" smtClean="0"/>
              <a:t>Generally paid on a per credit basis.  </a:t>
            </a:r>
          </a:p>
          <a:p>
            <a:r>
              <a:rPr lang="en-US" sz="1800" dirty="0" smtClean="0"/>
              <a:t>May be instructional or not.</a:t>
            </a:r>
          </a:p>
          <a:p>
            <a:r>
              <a:rPr lang="en-US" sz="1800" dirty="0" smtClean="0"/>
              <a:t>Does not have the same benefit rate as your regular academic year assignment.</a:t>
            </a:r>
          </a:p>
        </p:txBody>
      </p:sp>
      <p:sp>
        <p:nvSpPr>
          <p:cNvPr id="3" name="TextBox 2"/>
          <p:cNvSpPr txBox="1"/>
          <p:nvPr/>
        </p:nvSpPr>
        <p:spPr>
          <a:xfrm>
            <a:off x="609600" y="6781800"/>
            <a:ext cx="5715000" cy="1754326"/>
          </a:xfrm>
          <a:prstGeom prst="rect">
            <a:avLst/>
          </a:prstGeom>
          <a:noFill/>
          <a:ln>
            <a:solidFill>
              <a:schemeClr val="accent1"/>
            </a:solidFill>
          </a:ln>
        </p:spPr>
        <p:txBody>
          <a:bodyPr wrap="square" rtlCol="0">
            <a:spAutoFit/>
          </a:bodyPr>
          <a:lstStyle/>
          <a:p>
            <a:pPr algn="ctr"/>
            <a:r>
              <a:rPr lang="en-US" i="1" dirty="0"/>
              <a:t>* </a:t>
            </a:r>
            <a:r>
              <a:rPr lang="en-US" i="1" dirty="0" smtClean="0"/>
              <a:t>NOTE:  There </a:t>
            </a:r>
            <a:r>
              <a:rPr lang="en-US" i="1" dirty="0"/>
              <a:t>are </a:t>
            </a:r>
            <a:r>
              <a:rPr lang="en-US" b="1" i="1" dirty="0"/>
              <a:t>no overloads in the summer. </a:t>
            </a:r>
            <a:r>
              <a:rPr lang="en-US" i="1" dirty="0"/>
              <a:t>Overloads only happen during the base academic year. </a:t>
            </a:r>
          </a:p>
          <a:p>
            <a:endParaRPr lang="en-US" dirty="0" smtClean="0"/>
          </a:p>
          <a:p>
            <a:r>
              <a:rPr lang="en-US" b="1" dirty="0" smtClean="0"/>
              <a:t>Combined pay from all activities in  each pay period cannot </a:t>
            </a:r>
            <a:r>
              <a:rPr lang="en-US" b="1" dirty="0"/>
              <a:t>exceed </a:t>
            </a:r>
            <a:r>
              <a:rPr lang="en-US" b="1" dirty="0" smtClean="0"/>
              <a:t>your regular </a:t>
            </a:r>
            <a:r>
              <a:rPr lang="en-US" b="1" dirty="0"/>
              <a:t>semester base </a:t>
            </a:r>
            <a:r>
              <a:rPr lang="en-US" b="1" dirty="0" smtClean="0"/>
              <a:t>bi-weekly pay amount (there </a:t>
            </a:r>
            <a:r>
              <a:rPr lang="en-US" b="1" dirty="0"/>
              <a:t>can be no “over time</a:t>
            </a:r>
            <a:r>
              <a:rPr lang="en-US" b="1" dirty="0" smtClean="0"/>
              <a:t>”).</a:t>
            </a:r>
            <a:endParaRPr lang="en-US" b="1"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711453725"/>
      </p:ext>
    </p:extLst>
  </p:cSld>
  <p:clrMapOvr>
    <a:masterClrMapping/>
  </p:clrMapOvr>
  <mc:AlternateContent xmlns:mc="http://schemas.openxmlformats.org/markup-compatibility/2006" xmlns:p14="http://schemas.microsoft.com/office/powerpoint/2010/main">
    <mc:Choice Requires="p14">
      <p:transition spd="slow" p14:dur="2000" advTm="86368"/>
    </mc:Choice>
    <mc:Fallback xmlns="">
      <p:transition spd="slow" advTm="8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15050" cy="3125216"/>
          </a:xfrm>
        </p:spPr>
        <p:txBody>
          <a:bodyPr>
            <a:normAutofit fontScale="90000"/>
          </a:bodyPr>
          <a:lstStyle/>
          <a:p>
            <a:r>
              <a:rPr lang="en-US" sz="4400" dirty="0" smtClean="0"/>
              <a:t>Workloads are </a:t>
            </a:r>
            <a:r>
              <a:rPr lang="en-US" sz="4400" dirty="0"/>
              <a:t>“translated” into </a:t>
            </a:r>
            <a:r>
              <a:rPr lang="en-US" sz="4400" dirty="0" smtClean="0"/>
              <a:t>important </a:t>
            </a:r>
            <a:r>
              <a:rPr lang="en-US" sz="4400" dirty="0"/>
              <a:t>documents </a:t>
            </a:r>
            <a:r>
              <a:rPr lang="en-US" sz="4400" dirty="0" smtClean="0"/>
              <a:t>that set </a:t>
            </a:r>
            <a:r>
              <a:rPr lang="en-US" sz="4400" dirty="0"/>
              <a:t>up your summer </a:t>
            </a:r>
            <a:r>
              <a:rPr lang="en-US" sz="4400" dirty="0" smtClean="0"/>
              <a:t>payroll:</a:t>
            </a:r>
            <a:endParaRPr lang="en-US" sz="4000" dirty="0"/>
          </a:p>
        </p:txBody>
      </p:sp>
      <p:sp>
        <p:nvSpPr>
          <p:cNvPr id="3" name="Content Placeholder 2"/>
          <p:cNvSpPr>
            <a:spLocks noGrp="1"/>
          </p:cNvSpPr>
          <p:nvPr>
            <p:ph idx="1"/>
          </p:nvPr>
        </p:nvSpPr>
        <p:spPr>
          <a:xfrm>
            <a:off x="342900" y="4165600"/>
            <a:ext cx="6172200" cy="4267200"/>
          </a:xfrm>
        </p:spPr>
        <p:txBody>
          <a:bodyPr>
            <a:normAutofit fontScale="85000" lnSpcReduction="20000"/>
          </a:bodyPr>
          <a:lstStyle/>
          <a:p>
            <a:pPr marL="0" indent="0">
              <a:buNone/>
            </a:pPr>
            <a:endParaRPr lang="en-US" sz="2800" b="1" dirty="0" smtClean="0"/>
          </a:p>
          <a:p>
            <a:r>
              <a:rPr lang="en-US" sz="2800" b="1" dirty="0" smtClean="0"/>
              <a:t>Appointment Letter(s) </a:t>
            </a:r>
            <a:r>
              <a:rPr lang="en-US" sz="2800" dirty="0" smtClean="0"/>
              <a:t>- You have all seen these. These are also called contract letters.</a:t>
            </a:r>
          </a:p>
          <a:p>
            <a:pPr marL="0" indent="0">
              <a:buNone/>
            </a:pPr>
            <a:endParaRPr lang="en-US" sz="2800" dirty="0" smtClean="0"/>
          </a:p>
          <a:p>
            <a:pPr>
              <a:spcBef>
                <a:spcPts val="600"/>
              </a:spcBef>
            </a:pPr>
            <a:r>
              <a:rPr lang="en-US" sz="2800" b="1" dirty="0" smtClean="0"/>
              <a:t>Job Form(s) </a:t>
            </a:r>
            <a:r>
              <a:rPr lang="en-US" sz="2800" dirty="0" smtClean="0"/>
              <a:t>– You might not be familiar with this. Department staff prepare these for HR.  HR keys the information in to Banner to set up your payroll.</a:t>
            </a:r>
          </a:p>
          <a:p>
            <a:endParaRPr lang="en-US" sz="2800" dirty="0"/>
          </a:p>
          <a:p>
            <a:pPr marL="0" indent="0">
              <a:buNone/>
            </a:pPr>
            <a:r>
              <a:rPr lang="en-US" sz="2800" i="1" dirty="0" smtClean="0"/>
              <a:t>Staff may need to prepare various combinations of these, based on your activities.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507391796"/>
      </p:ext>
    </p:extLst>
  </p:cSld>
  <p:clrMapOvr>
    <a:masterClrMapping/>
  </p:clrMapOvr>
  <mc:AlternateContent xmlns:mc="http://schemas.openxmlformats.org/markup-compatibility/2006" xmlns:p14="http://schemas.microsoft.com/office/powerpoint/2010/main">
    <mc:Choice Requires="p14">
      <p:transition spd="slow" p14:dur="2000" advTm="48055"/>
    </mc:Choice>
    <mc:Fallback xmlns="">
      <p:transition spd="slow" advTm="4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Necessary information</a:t>
            </a:r>
            <a:endParaRPr lang="en-US"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endParaRPr lang="en-US" sz="3600" dirty="0" smtClean="0"/>
          </a:p>
          <a:p>
            <a:pPr marL="514350" indent="-514350">
              <a:buFont typeface="+mj-lt"/>
              <a:buAutoNum type="arabicPeriod"/>
            </a:pPr>
            <a:r>
              <a:rPr lang="en-US" sz="3600" dirty="0" smtClean="0"/>
              <a:t>Time period for each activity (</a:t>
            </a:r>
            <a:r>
              <a:rPr lang="en-US" sz="3600" dirty="0"/>
              <a:t>s</a:t>
            </a:r>
            <a:r>
              <a:rPr lang="en-US" sz="3600" dirty="0" smtClean="0"/>
              <a:t>ee “good” example workloads).</a:t>
            </a:r>
          </a:p>
          <a:p>
            <a:pPr marL="514350" indent="-514350">
              <a:buFont typeface="+mj-lt"/>
              <a:buAutoNum type="arabicPeriod"/>
            </a:pPr>
            <a:r>
              <a:rPr lang="en-US" sz="3600" dirty="0" smtClean="0"/>
              <a:t>Funding source for each activity. Grant number/name if applicable, and fund/org.</a:t>
            </a:r>
          </a:p>
          <a:p>
            <a:pPr marL="514350" indent="-514350">
              <a:buFont typeface="+mj-lt"/>
              <a:buAutoNum type="arabicPeriod"/>
            </a:pPr>
            <a:r>
              <a:rPr lang="en-US" sz="3600" dirty="0" smtClean="0"/>
              <a:t>Brief description of each activity.</a:t>
            </a:r>
          </a:p>
          <a:p>
            <a:pPr marL="514350" indent="-514350">
              <a:buFont typeface="+mj-lt"/>
              <a:buAutoNum type="arabicPeriod"/>
            </a:pPr>
            <a:r>
              <a:rPr lang="en-US" sz="3600" dirty="0" smtClean="0"/>
              <a:t>Amount of effort (hours/credits/FTE). *</a:t>
            </a:r>
          </a:p>
          <a:p>
            <a:pPr marL="0" indent="0">
              <a:buNone/>
            </a:pPr>
            <a:endParaRPr lang="en-US" sz="3600" dirty="0" smtClean="0"/>
          </a:p>
          <a:p>
            <a:pPr marL="0" indent="0">
              <a:buNone/>
            </a:pPr>
            <a:r>
              <a:rPr lang="en-US" sz="3600" dirty="0" smtClean="0"/>
              <a:t>*</a:t>
            </a:r>
            <a:r>
              <a:rPr lang="en-US" i="1" dirty="0" smtClean="0"/>
              <a:t>Combined activities cannot exceed 8 hours in a day/40 hours in a week.</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2353558"/>
      </p:ext>
    </p:extLst>
  </p:cSld>
  <p:clrMapOvr>
    <a:masterClrMapping/>
  </p:clrMapOvr>
  <mc:AlternateContent xmlns:mc="http://schemas.openxmlformats.org/markup-compatibility/2006" xmlns:p14="http://schemas.microsoft.com/office/powerpoint/2010/main">
    <mc:Choice Requires="p14">
      <p:transition spd="slow" p14:dur="2000" advTm="33256"/>
    </mc:Choice>
    <mc:Fallback xmlns="">
      <p:transition spd="slow" advTm="33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I don’t know about…”</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sz="3600" dirty="0"/>
          </a:p>
          <a:p>
            <a:pPr marL="0" indent="0">
              <a:buNone/>
            </a:pPr>
            <a:r>
              <a:rPr lang="en-US" sz="3600" dirty="0" smtClean="0"/>
              <a:t>You may not yet know about all the grants or activities that will make up your summer workload.</a:t>
            </a:r>
          </a:p>
          <a:p>
            <a:pPr marL="0" indent="0">
              <a:buNone/>
            </a:pPr>
            <a:endParaRPr lang="en-US" i="1" dirty="0"/>
          </a:p>
          <a:p>
            <a:pPr marL="0" indent="0">
              <a:buNone/>
            </a:pPr>
            <a:r>
              <a:rPr lang="en-US" sz="3600" i="1" dirty="0" smtClean="0"/>
              <a:t>Please submit what is clear and known for the beginning of summer, and then submit revised workloads as information becomes available. The sooner we can submit your job forms to HR, for each pay period, the better.</a:t>
            </a:r>
            <a:endParaRPr lang="en-US" sz="3600"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3025044009"/>
      </p:ext>
    </p:extLst>
  </p:cSld>
  <p:clrMapOvr>
    <a:masterClrMapping/>
  </p:clrMapOvr>
  <mc:AlternateContent xmlns:mc="http://schemas.openxmlformats.org/markup-compatibility/2006" xmlns:p14="http://schemas.microsoft.com/office/powerpoint/2010/main">
    <mc:Choice Requires="p14">
      <p:transition spd="slow" p14:dur="2000" advTm="34223"/>
    </mc:Choice>
    <mc:Fallback xmlns="">
      <p:transition spd="slow" advTm="34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Workload</a:t>
            </a:r>
            <a:endParaRPr lang="en-US" dirty="0"/>
          </a:p>
        </p:txBody>
      </p:sp>
      <p:sp>
        <p:nvSpPr>
          <p:cNvPr id="3" name="Text Placeholder 2"/>
          <p:cNvSpPr>
            <a:spLocks noGrp="1"/>
          </p:cNvSpPr>
          <p:nvPr>
            <p:ph type="body" idx="1"/>
          </p:nvPr>
        </p:nvSpPr>
        <p:spPr/>
        <p:txBody>
          <a:bodyPr>
            <a:normAutofit/>
          </a:bodyPr>
          <a:lstStyle/>
          <a:p>
            <a:r>
              <a:rPr lang="en-US" dirty="0" smtClean="0"/>
              <a:t>The Bad:</a:t>
            </a:r>
          </a:p>
          <a:p>
            <a:endParaRPr lang="en-US" dirty="0" smtClean="0"/>
          </a:p>
          <a:p>
            <a:r>
              <a:rPr lang="en-US" dirty="0" smtClean="0"/>
              <a:t>The following has a variety of problems and cannot be processed without a lot more information and editing.</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1607317120"/>
      </p:ext>
    </p:extLst>
  </p:cSld>
  <p:clrMapOvr>
    <a:masterClrMapping/>
  </p:clrMapOvr>
  <mc:AlternateContent xmlns:mc="http://schemas.openxmlformats.org/markup-compatibility/2006" xmlns:p14="http://schemas.microsoft.com/office/powerpoint/2010/main">
    <mc:Choice Requires="p14">
      <p:transition spd="slow" p14:dur="2000" advTm="5178"/>
    </mc:Choice>
    <mc:Fallback xmlns="">
      <p:transition spd="slow" advTm="5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644269203"/>
              </p:ext>
            </p:extLst>
          </p:nvPr>
        </p:nvGraphicFramePr>
        <p:xfrm>
          <a:off x="0" y="533400"/>
          <a:ext cx="6648635" cy="7945438"/>
        </p:xfrm>
        <a:graphic>
          <a:graphicData uri="http://schemas.openxmlformats.org/presentationml/2006/ole">
            <mc:AlternateContent xmlns:mc="http://schemas.openxmlformats.org/markup-compatibility/2006">
              <mc:Choice xmlns:v="urn:schemas-microsoft-com:vml" Requires="v">
                <p:oleObj spid="_x0000_s3111" name="Document" r:id="rId8" imgW="6283246" imgH="7508105" progId="Word.Document.12">
                  <p:embed/>
                </p:oleObj>
              </mc:Choice>
              <mc:Fallback>
                <p:oleObj name="Document" r:id="rId8" imgW="6283246" imgH="7508105" progId="Word.Document.12">
                  <p:embed/>
                  <p:pic>
                    <p:nvPicPr>
                      <p:cNvPr id="0" name=""/>
                      <p:cNvPicPr/>
                      <p:nvPr/>
                    </p:nvPicPr>
                    <p:blipFill>
                      <a:blip r:embed="rId9"/>
                      <a:stretch>
                        <a:fillRect/>
                      </a:stretch>
                    </p:blipFill>
                    <p:spPr>
                      <a:xfrm>
                        <a:off x="0" y="533400"/>
                        <a:ext cx="6648635" cy="7945438"/>
                      </a:xfrm>
                      <a:prstGeom prst="rect">
                        <a:avLst/>
                      </a:prstGeom>
                    </p:spPr>
                  </p:pic>
                </p:oleObj>
              </mc:Fallback>
            </mc:AlternateContent>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4270346357"/>
      </p:ext>
    </p:extLst>
  </p:cSld>
  <p:clrMapOvr>
    <a:masterClrMapping/>
  </p:clrMapOvr>
  <mc:AlternateContent xmlns:mc="http://schemas.openxmlformats.org/markup-compatibility/2006" xmlns:p14="http://schemas.microsoft.com/office/powerpoint/2010/main">
    <mc:Choice Requires="p14">
      <p:transition spd="slow" p14:dur="2000" advTm="99060"/>
    </mc:Choice>
    <mc:Fallback xmlns="">
      <p:transition spd="slow" advTm="99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Summer Faculty Pay&amp;quot;&quot;/&gt;&lt;property id=&quot;20307&quot; value=&quot;256&quot;/&gt;&lt;/object&gt;&lt;object type=&quot;3&quot; unique_id=&quot;10032&quot;&gt;&lt;property id=&quot;20148&quot; value=&quot;5&quot;/&gt;&lt;property id=&quot;20300&quot; value=&quot;Slide 2 - &amp;quot;Background&amp;amp;#x09;&amp;quot;&quot;/&gt;&lt;property id=&quot;20307&quot; value=&quot;257&quot;/&gt;&lt;/object&gt;&lt;object type=&quot;3&quot; unique_id=&quot;10045&quot;&gt;&lt;property id=&quot;20148&quot; value=&quot;5&quot;/&gt;&lt;property id=&quot;20300&quot; value=&quot;Slide 3 - &amp;quot;Some of the challenges:&amp;amp;#x09;&amp;quot;&quot;/&gt;&lt;property id=&quot;20307&quot; value=&quot;258&quot;/&gt;&lt;/object&gt;&lt;object type=&quot;3&quot; unique_id=&quot;10061&quot;&gt;&lt;property id=&quot;20148&quot; value=&quot;5&quot;/&gt;&lt;property id=&quot;20300&quot; value=&quot;Slide 4 - &amp;quot;Terminology (CBA 15.7.2)&amp;quot;&quot;/&gt;&lt;property id=&quot;20307&quot; value=&quot;259&quot;/&gt;&lt;/object&gt;&lt;object type=&quot;3&quot; unique_id=&quot;10128&quot;&gt;&lt;property id=&quot;20148&quot; value=&quot;5&quot;/&gt;&lt;property id=&quot;20300&quot; value=&quot;Slide 5 - &amp;quot;Workloads are “translated” into important documents that set up your summer payroll:&amp;quot;&quot;/&gt;&lt;property id=&quot;20307&quot; value=&quot;260&quot;/&gt;&lt;/object&gt;&lt;object type=&quot;3&quot; unique_id=&quot;10164&quot;&gt;&lt;property id=&quot;20148&quot; value=&quot;5&quot;/&gt;&lt;property id=&quot;20300&quot; value=&quot;Slide 6 - &amp;quot;Necessary information&amp;quot;&quot;/&gt;&lt;property id=&quot;20307&quot; value=&quot;261&quot;/&gt;&lt;/object&gt;&lt;object type=&quot;3&quot; unique_id=&quot;10365&quot;&gt;&lt;property id=&quot;20148&quot; value=&quot;5&quot;/&gt;&lt;property id=&quot;20300&quot; value=&quot;Slide 11 - &amp;quot;Sample Workloads&amp;quot;&quot;/&gt;&lt;property id=&quot;20307&quot; value=&quot;262&quot;/&gt;&lt;/object&gt;&lt;object type=&quot;3&quot; unique_id=&quot;10393&quot;&gt;&lt;property id=&quot;20148&quot; value=&quot;5&quot;/&gt;&lt;property id=&quot;20300&quot; value=&quot;Slide 8 - &amp;quot;Sample Workload&amp;quot;&quot;/&gt;&lt;property id=&quot;20307&quot; value=&quot;263&quot;/&gt;&lt;/object&gt;&lt;object type=&quot;3&quot; unique_id=&quot;10484&quot;&gt;&lt;property id=&quot;20148&quot; value=&quot;5&quot;/&gt;&lt;property id=&quot;20300&quot; value=&quot;Slide 12&quot;/&gt;&lt;property id=&quot;20307&quot; value=&quot;264&quot;/&gt;&lt;/object&gt;&lt;object type=&quot;3&quot; unique_id=&quot;10485&quot;&gt;&lt;property id=&quot;20148&quot; value=&quot;5&quot;/&gt;&lt;property id=&quot;20300&quot; value=&quot;Slide 13&quot;/&gt;&lt;property id=&quot;20307&quot; value=&quot;265&quot;/&gt;&lt;/object&gt;&lt;object type=&quot;3&quot; unique_id=&quot;10486&quot;&gt;&lt;property id=&quot;20148&quot; value=&quot;5&quot;/&gt;&lt;property id=&quot;20300&quot; value=&quot;Slide 15 - &amp;quot;Thank you!&amp;#x0D;&amp;#x0A;&amp;#x0D;&amp;#x0A;Have a safe and productive summer!&amp;quot;&quot;/&gt;&lt;property id=&quot;20307&quot; value=&quot;266&quot;/&gt;&lt;/object&gt;&lt;object type=&quot;3&quot; unique_id=&quot;10539&quot;&gt;&lt;property id=&quot;20148&quot; value=&quot;5&quot;/&gt;&lt;property id=&quot;20300&quot; value=&quot;Slide 7 - &amp;quot;“But I don’t know about…”&amp;quot;&quot;/&gt;&lt;property id=&quot;20307&quot; value=&quot;267&quot;/&gt;&lt;/object&gt;&lt;object type=&quot;3&quot; unique_id=&quot;10736&quot;&gt;&lt;property id=&quot;20148&quot; value=&quot;5&quot;/&gt;&lt;property id=&quot;20300&quot; value=&quot;Slide 14&quot;/&gt;&lt;property id=&quot;20307&quot; value=&quot;269&quot;/&gt;&lt;/object&gt;&lt;object type=&quot;3&quot; unique_id=&quot;10737&quot;&gt;&lt;property id=&quot;20148&quot; value=&quot;5&quot;/&gt;&lt;property id=&quot;20300&quot; value=&quot;Slide 9&quot;/&gt;&lt;property id=&quot;20307&quot; value=&quot;268&quot;/&gt;&lt;/object&gt;&lt;object type=&quot;3&quot; unique_id=&quot;10754&quot;&gt;&lt;property id=&quot;20148&quot; value=&quot;5&quot;/&gt;&lt;property id=&quot;20300&quot; value=&quot;Slide 10 - &amp;quot;Problems:&amp;quot;&quot;/&gt;&lt;property id=&quot;20307&quot; value=&quot;270&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4727</TotalTime>
  <Words>980</Words>
  <Application>Microsoft Office PowerPoint</Application>
  <PresentationFormat>On-screen Show (4:3)</PresentationFormat>
  <Paragraphs>82</Paragraphs>
  <Slides>15</Slides>
  <Notes>7</Notes>
  <HiddenSlides>0</HiddenSlides>
  <MMClips>14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Flow</vt:lpstr>
      <vt:lpstr>Document</vt:lpstr>
      <vt:lpstr>Summer Faculty Pay</vt:lpstr>
      <vt:lpstr>Background </vt:lpstr>
      <vt:lpstr>Some of the challenges: </vt:lpstr>
      <vt:lpstr>Terminology (CBA 15.7.2)</vt:lpstr>
      <vt:lpstr>Workloads are “translated” into important documents that set up your summer payroll:</vt:lpstr>
      <vt:lpstr>Necessary information</vt:lpstr>
      <vt:lpstr>“But I don’t know about…”</vt:lpstr>
      <vt:lpstr>Sample Workload</vt:lpstr>
      <vt:lpstr>PowerPoint Presentation</vt:lpstr>
      <vt:lpstr>Problems:</vt:lpstr>
      <vt:lpstr>Sample Workloads</vt:lpstr>
      <vt:lpstr>PowerPoint Presentation</vt:lpstr>
      <vt:lpstr>PowerPoint Presentation</vt:lpstr>
      <vt:lpstr>PowerPoint Presentation</vt:lpstr>
      <vt:lpstr>Thank you!  Have a safe and productive summer!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Faculty Pay</dc:title>
  <dc:creator>anita hazell parrish</dc:creator>
  <cp:lastModifiedBy>anita hazell parrish</cp:lastModifiedBy>
  <cp:revision>86</cp:revision>
  <cp:lastPrinted>2019-02-19T21:59:59Z</cp:lastPrinted>
  <dcterms:created xsi:type="dcterms:W3CDTF">2019-02-19T01:24:47Z</dcterms:created>
  <dcterms:modified xsi:type="dcterms:W3CDTF">2019-03-21T18:57:43Z</dcterms:modified>
</cp:coreProperties>
</file>